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6" r:id="rId3"/>
    <p:sldId id="310" r:id="rId4"/>
    <p:sldId id="311" r:id="rId5"/>
    <p:sldId id="313" r:id="rId6"/>
    <p:sldId id="314" r:id="rId7"/>
    <p:sldId id="312" r:id="rId8"/>
    <p:sldId id="288" r:id="rId9"/>
    <p:sldId id="269" r:id="rId10"/>
    <p:sldId id="315" r:id="rId11"/>
    <p:sldId id="322" r:id="rId12"/>
    <p:sldId id="316" r:id="rId13"/>
    <p:sldId id="317" r:id="rId14"/>
    <p:sldId id="318" r:id="rId15"/>
    <p:sldId id="319" r:id="rId16"/>
    <p:sldId id="320" r:id="rId17"/>
    <p:sldId id="321" r:id="rId18"/>
    <p:sldId id="268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033CC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13C2E0D-0E35-4CC9-AEF6-135CF75B9409}" type="datetimeFigureOut">
              <a:rPr lang="fr-FR" smtClean="0"/>
              <a:pPr/>
              <a:t>18/01/2017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88DD9B-FD8D-4B0B-8172-B462429942D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akghezal@gma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3648" y="1484784"/>
            <a:ext cx="6400800" cy="648072"/>
          </a:xfrm>
        </p:spPr>
        <p:txBody>
          <a:bodyPr>
            <a:normAutofit/>
          </a:bodyPr>
          <a:lstStyle/>
          <a:p>
            <a:r>
              <a:rPr lang="fr-FR" sz="1800" dirty="0" smtClean="0">
                <a:solidFill>
                  <a:schemeClr val="accent1"/>
                </a:solidFill>
              </a:rPr>
              <a:t>Projet RE-ACTIVATE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4437112"/>
            <a:ext cx="8748464" cy="792832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</a:rPr>
              <a:t>Plan d’action pour la promotion des ER/EE avec un fort impact emploi dans le secteur AGR/IAA </a:t>
            </a: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3200" dirty="0" smtClean="0"/>
              <a:t/>
            </a:r>
            <a:br>
              <a:rPr lang="fr-FR" sz="3200" dirty="0" smtClean="0"/>
            </a:b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Grafik 3" descr="gizlogo-unternehmen-de-rgb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486025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ZoneTexte 5"/>
          <p:cNvSpPr txBox="1"/>
          <p:nvPr/>
        </p:nvSpPr>
        <p:spPr>
          <a:xfrm>
            <a:off x="3491880" y="5877272"/>
            <a:ext cx="2382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>
                    <a:lumMod val="25000"/>
                  </a:schemeClr>
                </a:solidFill>
              </a:rPr>
              <a:t>Abdelkarim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 GHEZAL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635896" y="6309320"/>
            <a:ext cx="181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17  Janvier 2017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04664"/>
            <a:ext cx="134083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b="1" dirty="0" smtClean="0"/>
              <a:t>Plan d’action &amp; Structure de pilotage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340768"/>
            <a:ext cx="8590728" cy="499829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1800" b="1" dirty="0" smtClean="0">
                <a:solidFill>
                  <a:srgbClr val="006699"/>
                </a:solidFill>
              </a:rPr>
              <a:t>Structure de pilotage: </a:t>
            </a:r>
          </a:p>
          <a:p>
            <a:pPr lvl="1">
              <a:buFont typeface="Wingdings" pitchFamily="2" charset="2"/>
              <a:buChar char="Ø"/>
            </a:pPr>
            <a:r>
              <a:rPr lang="fr-FR" sz="1800" dirty="0" smtClean="0">
                <a:solidFill>
                  <a:schemeClr val="tx1"/>
                </a:solidFill>
              </a:rPr>
              <a:t>Identification de tous les acteurs pertinents</a:t>
            </a:r>
          </a:p>
          <a:p>
            <a:pPr lvl="1" algn="just">
              <a:buFont typeface="Wingdings" pitchFamily="2" charset="2"/>
              <a:buChar char="Ø"/>
            </a:pPr>
            <a:r>
              <a:rPr lang="fr-FR" sz="1800" dirty="0" smtClean="0">
                <a:solidFill>
                  <a:schemeClr val="tx1"/>
                </a:solidFill>
              </a:rPr>
              <a:t>Les organisations et institutions engagées dans le secteur AGR/IAA seront étudiées dans l’objectif d’identifier les impacts de leurs participations (</a:t>
            </a:r>
            <a:r>
              <a:rPr lang="fr-FR" sz="1800" dirty="0" smtClean="0">
                <a:solidFill>
                  <a:srgbClr val="006699"/>
                </a:solidFill>
              </a:rPr>
              <a:t>restreindre le nombre des acteurs clés</a:t>
            </a:r>
            <a:r>
              <a:rPr lang="fr-FR" sz="1800" dirty="0" smtClean="0">
                <a:solidFill>
                  <a:schemeClr val="tx1"/>
                </a:solidFill>
              </a:rPr>
              <a:t>) </a:t>
            </a:r>
          </a:p>
          <a:p>
            <a:pPr lvl="1">
              <a:buFont typeface="Wingdings" pitchFamily="2" charset="2"/>
              <a:buChar char="Ø"/>
            </a:pPr>
            <a:r>
              <a:rPr lang="fr-FR" sz="1800" dirty="0" smtClean="0">
                <a:solidFill>
                  <a:schemeClr val="tx1"/>
                </a:solidFill>
              </a:rPr>
              <a:t>Analyse des autres structures existantes qui pourraient porter les objectifs du plan d’action (</a:t>
            </a:r>
            <a:r>
              <a:rPr lang="fr-FR" sz="1600" dirty="0" smtClean="0">
                <a:solidFill>
                  <a:schemeClr val="tx1"/>
                </a:solidFill>
              </a:rPr>
              <a:t>mandats, rôles et potentiels de ces structures seront étudiés à la lumière du plan d’action et de ses enjeux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</a:p>
          <a:p>
            <a:pPr lvl="1">
              <a:buFont typeface="Wingdings" pitchFamily="2" charset="2"/>
              <a:buChar char="Ø"/>
            </a:pPr>
            <a:endParaRPr lang="fr-FR" sz="11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1800" b="1" dirty="0" smtClean="0">
                <a:solidFill>
                  <a:srgbClr val="006699"/>
                </a:solidFill>
              </a:rPr>
              <a:t>Fonctionnement du comité de pilotage</a:t>
            </a:r>
          </a:p>
          <a:p>
            <a:pPr lvl="1">
              <a:buFont typeface="Wingdings" pitchFamily="2" charset="2"/>
              <a:buChar char="Ø"/>
            </a:pPr>
            <a:r>
              <a:rPr lang="fr-FR" sz="1800" dirty="0" smtClean="0">
                <a:solidFill>
                  <a:schemeClr val="tx1"/>
                </a:solidFill>
              </a:rPr>
              <a:t>Proposition de mode de fonctionnement permettant d’optimiser le travail à faire et les décisions à prendre (rôles, responsabilités…)</a:t>
            </a:r>
          </a:p>
          <a:p>
            <a:pPr lvl="1">
              <a:buFont typeface="Wingdings" pitchFamily="2" charset="2"/>
              <a:buChar char="Ø"/>
            </a:pPr>
            <a:endParaRPr lang="fr-FR" sz="7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1800" b="1" dirty="0" smtClean="0">
                <a:solidFill>
                  <a:srgbClr val="006699"/>
                </a:solidFill>
              </a:rPr>
              <a:t>Appui au comité: comité de pilotage</a:t>
            </a:r>
          </a:p>
          <a:p>
            <a:pPr algn="just"/>
            <a:r>
              <a:rPr lang="fr-FR" sz="1800" dirty="0" smtClean="0"/>
              <a:t>Accompagnement dans l’indentification des objectifs et formulation de la stratégie. </a:t>
            </a:r>
          </a:p>
          <a:p>
            <a:pPr algn="just"/>
            <a:r>
              <a:rPr lang="fr-FR" sz="1800" dirty="0" smtClean="0"/>
              <a:t>Modération et soutien technique aux discussions sur la base du plan d’action finalisé.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b="1" dirty="0" smtClean="0"/>
              <a:t>Plan d’action &amp; Structure de pilotage</a:t>
            </a:r>
            <a:endParaRPr lang="fr-FR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78192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b="1" dirty="0" smtClean="0"/>
              <a:t>Communication &amp; sensibilisation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340768"/>
            <a:ext cx="8590728" cy="4998296"/>
          </a:xfrm>
        </p:spPr>
        <p:txBody>
          <a:bodyPr>
            <a:noAutofit/>
          </a:bodyPr>
          <a:lstStyle/>
          <a:p>
            <a:endParaRPr lang="fr-FR" sz="1800" dirty="0" smtClean="0"/>
          </a:p>
          <a:p>
            <a:r>
              <a:rPr lang="fr-FR" sz="2400" dirty="0" smtClean="0">
                <a:solidFill>
                  <a:srgbClr val="006699"/>
                </a:solidFill>
              </a:rPr>
              <a:t>Besoins identifiés dans les études</a:t>
            </a:r>
          </a:p>
          <a:p>
            <a:endParaRPr lang="fr-FR" sz="2400" dirty="0" smtClean="0">
              <a:solidFill>
                <a:srgbClr val="006699"/>
              </a:solidFill>
            </a:endParaRPr>
          </a:p>
          <a:p>
            <a:pPr lvl="1"/>
            <a:r>
              <a:rPr lang="fr-FR" sz="1500" dirty="0" smtClean="0"/>
              <a:t> </a:t>
            </a:r>
            <a:r>
              <a:rPr lang="fr-FR" sz="2400" dirty="0" smtClean="0">
                <a:solidFill>
                  <a:schemeClr val="tx1"/>
                </a:solidFill>
              </a:rPr>
              <a:t>Elaboration des outils de sensibilisation aux technologies et applications ER/EE qui incluront des exemples de bonnes pratiques.</a:t>
            </a:r>
          </a:p>
          <a:p>
            <a:pPr lvl="1"/>
            <a:endParaRPr lang="fr-FR" sz="2400" dirty="0" smtClean="0">
              <a:solidFill>
                <a:schemeClr val="tx1"/>
              </a:solidFill>
            </a:endParaRPr>
          </a:p>
          <a:p>
            <a:pPr lvl="1"/>
            <a:r>
              <a:rPr lang="fr-FR" sz="2400" dirty="0" smtClean="0">
                <a:solidFill>
                  <a:schemeClr val="tx1"/>
                </a:solidFill>
              </a:rPr>
              <a:t> Elaboration d’un court métrage pour la promotion des ER/EE dans le secteur agricole, adapté aux réalités du secteur.</a:t>
            </a:r>
          </a:p>
          <a:p>
            <a:pPr lvl="1"/>
            <a:endParaRPr lang="fr-FR" sz="2400" dirty="0" smtClean="0">
              <a:solidFill>
                <a:schemeClr val="tx1"/>
              </a:solidFill>
            </a:endParaRPr>
          </a:p>
          <a:p>
            <a:pPr lvl="1"/>
            <a:r>
              <a:rPr lang="fr-FR" sz="2400" dirty="0" smtClean="0">
                <a:solidFill>
                  <a:schemeClr val="tx1"/>
                </a:solidFill>
              </a:rPr>
              <a:t>Animation des ateliers et campagnes d’informations. </a:t>
            </a:r>
            <a:endParaRPr lang="fr-FR" sz="1050" dirty="0" smtClean="0">
              <a:solidFill>
                <a:schemeClr val="tx1"/>
              </a:solidFill>
            </a:endParaRPr>
          </a:p>
        </p:txBody>
      </p:sp>
      <p:sp>
        <p:nvSpPr>
          <p:cNvPr id="4" name="Flèche vers le bas 3"/>
          <p:cNvSpPr/>
          <p:nvPr/>
        </p:nvSpPr>
        <p:spPr>
          <a:xfrm>
            <a:off x="4355976" y="2132856"/>
            <a:ext cx="64807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b="1" dirty="0" smtClean="0"/>
              <a:t>FORMATION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340768"/>
            <a:ext cx="8590728" cy="4998296"/>
          </a:xfrm>
        </p:spPr>
        <p:txBody>
          <a:bodyPr>
            <a:noAutofit/>
          </a:bodyPr>
          <a:lstStyle/>
          <a:p>
            <a:endParaRPr lang="fr-FR" sz="1800" dirty="0" smtClean="0"/>
          </a:p>
          <a:p>
            <a:r>
              <a:rPr lang="fr-FR" sz="2400" dirty="0" smtClean="0">
                <a:solidFill>
                  <a:srgbClr val="006699"/>
                </a:solidFill>
              </a:rPr>
              <a:t>Plans de formation proposés dans les études (Révisés)</a:t>
            </a:r>
          </a:p>
          <a:p>
            <a:endParaRPr lang="fr-FR" sz="2400" dirty="0" smtClean="0">
              <a:solidFill>
                <a:srgbClr val="006699"/>
              </a:solidFill>
            </a:endParaRPr>
          </a:p>
          <a:p>
            <a:pPr lvl="0" algn="just" hangingPunct="0"/>
            <a:endParaRPr lang="fr-FR" sz="2200" dirty="0" smtClean="0"/>
          </a:p>
          <a:p>
            <a:pPr lvl="0" algn="just" hangingPunct="0"/>
            <a:r>
              <a:rPr lang="fr-FR" sz="2200" dirty="0" smtClean="0"/>
              <a:t>Identifier les participants appropriés aux formations proposés</a:t>
            </a:r>
          </a:p>
          <a:p>
            <a:pPr lvl="0" algn="just" hangingPunct="0"/>
            <a:r>
              <a:rPr lang="fr-FR" sz="2200" dirty="0" smtClean="0"/>
              <a:t>Proposer des formations adéquates selon les besoins identifiés</a:t>
            </a:r>
          </a:p>
          <a:p>
            <a:pPr lvl="0" algn="just" hangingPunct="0"/>
            <a:r>
              <a:rPr lang="fr-FR" sz="2200" dirty="0" smtClean="0"/>
              <a:t>Vérifier (évent. Modifier) les plans de formation en coopération avec le comité de pilotage</a:t>
            </a:r>
          </a:p>
          <a:p>
            <a:pPr lvl="0" algn="just" hangingPunct="0"/>
            <a:r>
              <a:rPr lang="fr-FR" sz="2200" dirty="0" smtClean="0"/>
              <a:t>Assurer la formation des groupes cibles.</a:t>
            </a:r>
          </a:p>
          <a:p>
            <a:pPr lvl="0" algn="just" hangingPunct="0"/>
            <a:r>
              <a:rPr lang="fr-FR" sz="2200" dirty="0" smtClean="0"/>
              <a:t>Faire appel à l’expérience internationale avec des conditions similaires à la Tunisie.</a:t>
            </a:r>
            <a:endParaRPr lang="fr-FR" sz="2200" dirty="0"/>
          </a:p>
        </p:txBody>
      </p:sp>
      <p:sp>
        <p:nvSpPr>
          <p:cNvPr id="4" name="Flèche vers le bas 3"/>
          <p:cNvSpPr/>
          <p:nvPr/>
        </p:nvSpPr>
        <p:spPr>
          <a:xfrm>
            <a:off x="4355976" y="2132856"/>
            <a:ext cx="64807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b="1" dirty="0" smtClean="0"/>
              <a:t>Projets pilotes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340768"/>
            <a:ext cx="8590728" cy="4998296"/>
          </a:xfrm>
        </p:spPr>
        <p:txBody>
          <a:bodyPr>
            <a:noAutofit/>
          </a:bodyPr>
          <a:lstStyle/>
          <a:p>
            <a:endParaRPr lang="fr-FR" sz="1800" dirty="0" smtClean="0"/>
          </a:p>
          <a:p>
            <a:r>
              <a:rPr lang="fr-FR" sz="2400" dirty="0" smtClean="0">
                <a:solidFill>
                  <a:srgbClr val="006699"/>
                </a:solidFill>
              </a:rPr>
              <a:t>Objectifs : </a:t>
            </a:r>
          </a:p>
          <a:p>
            <a:pPr lvl="1"/>
            <a:r>
              <a:rPr lang="fr-FR" sz="1900" dirty="0" smtClean="0">
                <a:solidFill>
                  <a:schemeClr val="tx1"/>
                </a:solidFill>
              </a:rPr>
              <a:t>Mettre en pratique et de démontrer l’avantage de l’intégration de mesures ER/EE dans les secteurs AGR/IAA</a:t>
            </a:r>
          </a:p>
          <a:p>
            <a:pPr lvl="1" algn="just" hangingPunct="0"/>
            <a:r>
              <a:rPr lang="fr-FR" sz="1000" dirty="0" smtClean="0">
                <a:solidFill>
                  <a:schemeClr val="tx1"/>
                </a:solidFill>
              </a:rPr>
              <a:t> </a:t>
            </a:r>
            <a:r>
              <a:rPr lang="fr-FR" sz="1900" dirty="0" smtClean="0">
                <a:solidFill>
                  <a:schemeClr val="tx1"/>
                </a:solidFill>
              </a:rPr>
              <a:t>Expliquer les procédures aux groupes cibles et présenter l’utilité, la faisabilité, la rentabilité et le potentiel en termes d’impact socio-économique</a:t>
            </a:r>
          </a:p>
          <a:p>
            <a:pPr lvl="0" algn="just" hangingPunct="0"/>
            <a:r>
              <a:rPr lang="fr-FR" sz="2000" dirty="0" smtClean="0"/>
              <a:t>Identification de </a:t>
            </a:r>
            <a:r>
              <a:rPr lang="fr-FR" sz="2000" b="1" dirty="0" smtClean="0">
                <a:solidFill>
                  <a:srgbClr val="006699"/>
                </a:solidFill>
              </a:rPr>
              <a:t>3 projets </a:t>
            </a:r>
            <a:r>
              <a:rPr lang="fr-FR" sz="2000" dirty="0" smtClean="0"/>
              <a:t>à concrétiser selon les recommandations des études effectuées et les orientations du comité de pilotage.</a:t>
            </a:r>
          </a:p>
          <a:p>
            <a:pPr algn="just" hangingPunct="0"/>
            <a:r>
              <a:rPr lang="fr-FR" sz="2000" dirty="0" smtClean="0">
                <a:solidFill>
                  <a:srgbClr val="006699"/>
                </a:solidFill>
              </a:rPr>
              <a:t>Critères:</a:t>
            </a:r>
          </a:p>
          <a:p>
            <a:pPr lvl="1" algn="just" hangingPunct="0"/>
            <a:r>
              <a:rPr lang="fr-FR" sz="1900" dirty="0" smtClean="0">
                <a:solidFill>
                  <a:schemeClr val="bg2">
                    <a:lumMod val="10000"/>
                  </a:schemeClr>
                </a:solidFill>
              </a:rPr>
              <a:t>Facteurs géographiques (régions) </a:t>
            </a:r>
          </a:p>
          <a:p>
            <a:pPr lvl="1" algn="just" hangingPunct="0"/>
            <a:r>
              <a:rPr lang="fr-FR" sz="1900" dirty="0" smtClean="0">
                <a:solidFill>
                  <a:schemeClr val="bg2">
                    <a:lumMod val="10000"/>
                  </a:schemeClr>
                </a:solidFill>
              </a:rPr>
              <a:t>Socio-économiques (sous-secteurs ciblés, bénéficiaires…)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b="1" dirty="0" smtClean="0"/>
              <a:t>Livrables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590728" cy="4998296"/>
          </a:xfrm>
        </p:spPr>
        <p:txBody>
          <a:bodyPr>
            <a:noAutofit/>
          </a:bodyPr>
          <a:lstStyle/>
          <a:p>
            <a:pPr lvl="0" algn="just"/>
            <a:r>
              <a:rPr lang="fr-FR" sz="1800" dirty="0" smtClean="0"/>
              <a:t>Un rapport pour la structure, les objectifs, la stratégie et le mode de fonctionnement du comité de pilotage. </a:t>
            </a:r>
          </a:p>
          <a:p>
            <a:pPr lvl="0" algn="just"/>
            <a:r>
              <a:rPr lang="fr-FR" sz="1800" dirty="0" smtClean="0"/>
              <a:t>Les outils de sensibilisation, brochures, guide, film…en langue française et arabe selon les exigences du comité de pilotage</a:t>
            </a:r>
          </a:p>
          <a:p>
            <a:pPr lvl="0" algn="just"/>
            <a:r>
              <a:rPr lang="fr-FR" sz="1800" dirty="0" smtClean="0"/>
              <a:t>Les présentations à réaliser pour les campagnes/ateliers d’information et de sensibilisation</a:t>
            </a:r>
          </a:p>
          <a:p>
            <a:pPr lvl="0" algn="just"/>
            <a:r>
              <a:rPr lang="fr-FR" sz="1800" dirty="0" smtClean="0"/>
              <a:t>Programme de formation selon le plan validé</a:t>
            </a:r>
          </a:p>
          <a:p>
            <a:pPr lvl="0" algn="just"/>
            <a:r>
              <a:rPr lang="fr-FR" sz="1800" dirty="0" smtClean="0"/>
              <a:t>Les rapports de suivi et d’évaluation des formations. </a:t>
            </a:r>
          </a:p>
          <a:p>
            <a:pPr lvl="0" algn="just"/>
            <a:r>
              <a:rPr lang="fr-FR" sz="1800" dirty="0" smtClean="0"/>
              <a:t>Fiches de projets pilote à réaliser. </a:t>
            </a:r>
          </a:p>
          <a:p>
            <a:pPr lvl="0" algn="just"/>
            <a:r>
              <a:rPr lang="fr-FR" sz="1800" dirty="0" smtClean="0"/>
              <a:t>Les rapports de suivi et d’évaluation des projets pilotes réalisés. </a:t>
            </a:r>
          </a:p>
          <a:p>
            <a:pPr lvl="0" algn="just"/>
            <a:r>
              <a:rPr lang="fr-FR" sz="1800" dirty="0" smtClean="0"/>
              <a:t>Un rapport d’évaluation global du projet et de son impact sur le secteur AGR.</a:t>
            </a:r>
          </a:p>
          <a:p>
            <a:pPr lvl="0" algn="just"/>
            <a:r>
              <a:rPr lang="fr-FR" sz="1800" dirty="0" smtClean="0"/>
              <a:t>Des orientations et recommandations pour d’optimisation des effets socio-économiques des ER/EE dans le secteur agricole tunisien.</a:t>
            </a:r>
          </a:p>
          <a:p>
            <a:pPr lvl="0" algn="just"/>
            <a:r>
              <a:rPr lang="fr-FR" sz="1800" dirty="0" smtClean="0"/>
              <a:t>Tous les documents nécessaires pour l’appui technique.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b="1" dirty="0" smtClean="0"/>
              <a:t>Planning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b="1" dirty="0" smtClean="0"/>
              <a:t>Equipe d’experts</a:t>
            </a:r>
            <a:endParaRPr lang="fr-FR" b="1" dirty="0"/>
          </a:p>
        </p:txBody>
      </p:sp>
      <p:sp>
        <p:nvSpPr>
          <p:cNvPr id="3" name="Rectangle 2"/>
          <p:cNvSpPr/>
          <p:nvPr/>
        </p:nvSpPr>
        <p:spPr>
          <a:xfrm>
            <a:off x="1763688" y="3131676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006699"/>
                </a:solidFill>
              </a:rPr>
              <a:t>Expert international &amp; chef d’équipe : </a:t>
            </a:r>
            <a:r>
              <a:rPr lang="fr-FR" b="1" dirty="0" smtClean="0"/>
              <a:t>Dieter </a:t>
            </a:r>
            <a:r>
              <a:rPr lang="fr-FR" b="1" dirty="0" err="1" smtClean="0"/>
              <a:t>Uh</a:t>
            </a:r>
            <a:r>
              <a:rPr lang="fr-FR" b="1" dirty="0" smtClean="0"/>
              <a:t> 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757088" y="3851756"/>
            <a:ext cx="4471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006699"/>
                </a:solidFill>
              </a:rPr>
              <a:t>Expert international : </a:t>
            </a:r>
            <a:r>
              <a:rPr lang="fr-FR" b="1" dirty="0" smtClean="0"/>
              <a:t>Tarek </a:t>
            </a:r>
            <a:r>
              <a:rPr lang="fr-FR" b="1" dirty="0" err="1" smtClean="0"/>
              <a:t>Keskes</a:t>
            </a:r>
            <a:r>
              <a:rPr lang="fr-FR" b="1" dirty="0" smtClean="0"/>
              <a:t> 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763688" y="4499828"/>
            <a:ext cx="4580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006699"/>
                </a:solidFill>
              </a:rPr>
              <a:t>Expert national : </a:t>
            </a:r>
            <a:r>
              <a:rPr lang="fr-FR" b="1" dirty="0" err="1" smtClean="0"/>
              <a:t>Abdelkarim</a:t>
            </a:r>
            <a:r>
              <a:rPr lang="fr-FR" b="1" dirty="0" smtClean="0"/>
              <a:t> </a:t>
            </a:r>
            <a:r>
              <a:rPr lang="fr-FR" b="1" dirty="0" err="1" smtClean="0"/>
              <a:t>Ghezal</a:t>
            </a:r>
            <a:r>
              <a:rPr lang="fr-FR" b="1" dirty="0" smtClean="0"/>
              <a:t> </a:t>
            </a:r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204864"/>
            <a:ext cx="134083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sz="4400" b="1" dirty="0" smtClean="0">
                <a:solidFill>
                  <a:srgbClr val="C00000"/>
                </a:solidFill>
              </a:rPr>
              <a:t>Merci et à Bientôt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>
                <a:solidFill>
                  <a:srgbClr val="006699"/>
                </a:solidFill>
                <a:hlinkClick r:id="rId2"/>
              </a:rPr>
              <a:t>akghezal@gmail.com</a:t>
            </a:r>
            <a:endParaRPr lang="fr-FR" dirty="0" smtClean="0">
              <a:solidFill>
                <a:srgbClr val="006699"/>
              </a:solidFill>
            </a:endParaRPr>
          </a:p>
          <a:p>
            <a:pPr algn="ctr">
              <a:buNone/>
            </a:pPr>
            <a:r>
              <a:rPr lang="fr-FR" dirty="0" smtClean="0"/>
              <a:t>Tél: 00 216 98 563 542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rgbClr val="002060"/>
                </a:solidFill>
              </a:rPr>
              <a:t>Contexte de la mission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rgbClr val="002060"/>
                </a:solidFill>
              </a:rPr>
              <a:t>Objectifs de l’étude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rgbClr val="002060"/>
                </a:solidFill>
              </a:rPr>
              <a:t>Approche méthodologique</a:t>
            </a:r>
          </a:p>
          <a:p>
            <a:pPr marL="731520" lvl="1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1600" dirty="0" smtClean="0">
                <a:solidFill>
                  <a:srgbClr val="002060"/>
                </a:solidFill>
              </a:rPr>
              <a:t>Plan d’action et structure de pilotage</a:t>
            </a:r>
          </a:p>
          <a:p>
            <a:pPr marL="731520" lvl="1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1600" dirty="0" smtClean="0">
                <a:solidFill>
                  <a:srgbClr val="002060"/>
                </a:solidFill>
              </a:rPr>
              <a:t>Communication et sensibilisation</a:t>
            </a:r>
          </a:p>
          <a:p>
            <a:pPr marL="731520" lvl="1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1600" dirty="0" smtClean="0">
                <a:solidFill>
                  <a:srgbClr val="002060"/>
                </a:solidFill>
              </a:rPr>
              <a:t>Formations</a:t>
            </a:r>
          </a:p>
          <a:p>
            <a:pPr marL="731520" lvl="1" indent="-457200">
              <a:lnSpc>
                <a:spcPct val="160000"/>
              </a:lnSpc>
              <a:buFont typeface="+mj-lt"/>
              <a:buAutoNum type="arabicPeriod"/>
            </a:pPr>
            <a:r>
              <a:rPr lang="fr-FR" sz="1600" dirty="0" smtClean="0">
                <a:solidFill>
                  <a:srgbClr val="002060"/>
                </a:solidFill>
              </a:rPr>
              <a:t>Projets pilotes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rgbClr val="002060"/>
                </a:solidFill>
              </a:rPr>
              <a:t>Livrables de l’étude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rgbClr val="002060"/>
                </a:solidFill>
              </a:rPr>
              <a:t>Planning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rgbClr val="002060"/>
                </a:solidFill>
              </a:rPr>
              <a:t>Equipe d’experts</a:t>
            </a:r>
          </a:p>
          <a:p>
            <a:pPr marL="457200" indent="-457200">
              <a:lnSpc>
                <a:spcPct val="150000"/>
              </a:lnSpc>
              <a:buNone/>
            </a:pPr>
            <a:endParaRPr lang="fr-FR" sz="2000" dirty="0" smtClean="0">
              <a:solidFill>
                <a:srgbClr val="002060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fr-FR" sz="2000" dirty="0" smtClean="0">
              <a:solidFill>
                <a:srgbClr val="002060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fr-FR" sz="2000" dirty="0" smtClean="0">
              <a:solidFill>
                <a:srgbClr val="002060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fr-FR" dirty="0" smtClean="0">
              <a:solidFill>
                <a:srgbClr val="002060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fr-FR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758952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solidFill>
                  <a:schemeClr val="tx2">
                    <a:lumMod val="50000"/>
                  </a:schemeClr>
                </a:solidFill>
              </a:rPr>
              <a:t>Contexte de la mission</a:t>
            </a:r>
            <a:endParaRPr lang="fr-FR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98296"/>
          </a:xfrm>
        </p:spPr>
        <p:txBody>
          <a:bodyPr>
            <a:normAutofit fontScale="92500" lnSpcReduction="20000"/>
          </a:bodyPr>
          <a:lstStyle/>
          <a:p>
            <a:pPr lvl="0" algn="just">
              <a:lnSpc>
                <a:spcPct val="150000"/>
              </a:lnSpc>
            </a:pPr>
            <a:r>
              <a:rPr lang="fr-FR" sz="2400" dirty="0" smtClean="0"/>
              <a:t>Engagement de la Tunisie dans une politique de  transition énergétique:</a:t>
            </a:r>
          </a:p>
          <a:p>
            <a:pPr lvl="1" algn="just">
              <a:lnSpc>
                <a:spcPct val="150000"/>
              </a:lnSpc>
            </a:pPr>
            <a:r>
              <a:rPr lang="fr-FR" sz="2400" dirty="0" smtClean="0">
                <a:solidFill>
                  <a:schemeClr val="tx1"/>
                </a:solidFill>
              </a:rPr>
              <a:t> Renforcement de l’efficacité énergétique dans l’ensemble des secteurs de l’activité économique,</a:t>
            </a:r>
          </a:p>
          <a:p>
            <a:pPr lvl="1" algn="just">
              <a:lnSpc>
                <a:spcPct val="150000"/>
              </a:lnSpc>
            </a:pPr>
            <a:r>
              <a:rPr lang="fr-FR" sz="2400" dirty="0" smtClean="0">
                <a:solidFill>
                  <a:schemeClr val="tx1"/>
                </a:solidFill>
              </a:rPr>
              <a:t>Diversification du mix énergétique sur la base du développement des énergies renouvelables</a:t>
            </a:r>
          </a:p>
          <a:p>
            <a:pPr lvl="1" algn="just">
              <a:lnSpc>
                <a:spcPct val="150000"/>
              </a:lnSpc>
            </a:pPr>
            <a:r>
              <a:rPr lang="fr-FR" sz="2400" dirty="0" smtClean="0">
                <a:solidFill>
                  <a:schemeClr val="tx1"/>
                </a:solidFill>
              </a:rPr>
              <a:t>Intégration des dimensions sociale et régionale dans la politique énergétique. </a:t>
            </a:r>
          </a:p>
          <a:p>
            <a:pPr lvl="0" algn="just">
              <a:lnSpc>
                <a:spcPct val="150000"/>
              </a:lnSpc>
            </a:pPr>
            <a:r>
              <a:rPr lang="fr-FR" sz="2400" dirty="0" smtClean="0"/>
              <a:t>Fixation des objectifs ambitieux à l’horizon de 2030 ( CE- 3%, ER 30%, IC -50%)</a:t>
            </a: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758952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solidFill>
                  <a:schemeClr val="tx2">
                    <a:lumMod val="50000"/>
                  </a:schemeClr>
                </a:solidFill>
              </a:rPr>
              <a:t>Contexte de la mission</a:t>
            </a:r>
            <a:endParaRPr lang="fr-FR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98296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fr-FR" sz="2400" dirty="0" smtClean="0"/>
              <a:t>Le secteurs agricole et agroalimentaire (AGR/IAA) est confronté à des défis importants : </a:t>
            </a:r>
            <a:r>
              <a:rPr lang="fr-FR" sz="2200" dirty="0" smtClean="0"/>
              <a:t>Faible productivité, grande fragmentation des exploitations, manque des ressources financières, poids de la facture énergétique, difficultés d’accès au financement, pénurie des ressources naturelles (eau) ….</a:t>
            </a:r>
            <a:endParaRPr lang="fr-FR" sz="2400" dirty="0" smtClean="0"/>
          </a:p>
          <a:p>
            <a:pPr lvl="0" algn="just">
              <a:lnSpc>
                <a:spcPct val="150000"/>
              </a:lnSpc>
            </a:pPr>
            <a:r>
              <a:rPr lang="fr-FR" sz="2400" dirty="0" smtClean="0"/>
              <a:t>Amélioration de la compétitivité du secteur:  parmi ses éléments clés: </a:t>
            </a:r>
            <a:r>
              <a:rPr lang="fr-FR" sz="2400" dirty="0" smtClean="0">
                <a:solidFill>
                  <a:srgbClr val="0033CC"/>
                </a:solidFill>
              </a:rPr>
              <a:t>Maîtrise de l’usage de l’eau et de l’énergie </a:t>
            </a:r>
            <a:r>
              <a:rPr lang="fr-FR" sz="3200" dirty="0" smtClean="0">
                <a:solidFill>
                  <a:srgbClr val="C00000"/>
                </a:solidFill>
              </a:rPr>
              <a:t>+</a:t>
            </a: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006699"/>
                </a:solidFill>
              </a:rPr>
              <a:t>Qualification des ressources humaines</a:t>
            </a:r>
            <a:r>
              <a:rPr lang="fr-FR" sz="2400" dirty="0" smtClean="0"/>
              <a:t>.</a:t>
            </a: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627784" y="1556792"/>
            <a:ext cx="1728192" cy="432048"/>
          </a:xfrm>
          <a:prstGeom prst="roundRect">
            <a:avLst/>
          </a:prstGeom>
          <a:solidFill>
            <a:srgbClr val="00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ANME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467544" y="1556792"/>
            <a:ext cx="1728192" cy="432048"/>
          </a:xfrm>
          <a:prstGeom prst="roundRect">
            <a:avLst/>
          </a:prstGeom>
          <a:solidFill>
            <a:srgbClr val="00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APIA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4788024" y="1556792"/>
            <a:ext cx="1728192" cy="43204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GIZ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6804248" y="1556792"/>
            <a:ext cx="1800200" cy="43204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RE-ACTIVATE</a:t>
            </a:r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758952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solidFill>
                  <a:schemeClr val="tx2">
                    <a:lumMod val="50000"/>
                  </a:schemeClr>
                </a:solidFill>
              </a:rPr>
              <a:t>Contexte de la mission</a:t>
            </a:r>
            <a:endParaRPr lang="fr-FR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Accolade fermante 9"/>
          <p:cNvSpPr/>
          <p:nvPr/>
        </p:nvSpPr>
        <p:spPr>
          <a:xfrm rot="5400000">
            <a:off x="4103948" y="-711460"/>
            <a:ext cx="864096" cy="6408712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/>
          <p:cNvSpPr/>
          <p:nvPr/>
        </p:nvSpPr>
        <p:spPr>
          <a:xfrm>
            <a:off x="467544" y="2924944"/>
            <a:ext cx="8136904" cy="194421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14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400" dirty="0" smtClean="0">
                <a:solidFill>
                  <a:schemeClr val="bg2">
                    <a:lumMod val="10000"/>
                  </a:schemeClr>
                </a:solidFill>
              </a:rPr>
              <a:t>La </a:t>
            </a:r>
            <a:r>
              <a:rPr lang="fr-FR" sz="1400" b="1" dirty="0" smtClean="0">
                <a:solidFill>
                  <a:schemeClr val="bg2">
                    <a:lumMod val="10000"/>
                  </a:schemeClr>
                </a:solidFill>
              </a:rPr>
              <a:t>maîtrise de la facture électrique des exploitations agricoles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400" dirty="0" smtClean="0">
                <a:solidFill>
                  <a:schemeClr val="bg2">
                    <a:lumMod val="10000"/>
                  </a:schemeClr>
                </a:solidFill>
              </a:rPr>
              <a:t>L’amélioration de l’</a:t>
            </a:r>
            <a:r>
              <a:rPr lang="fr-FR" sz="1400" b="1" dirty="0" smtClean="0">
                <a:solidFill>
                  <a:schemeClr val="bg2">
                    <a:lumMod val="10000"/>
                  </a:schemeClr>
                </a:solidFill>
              </a:rPr>
              <a:t>attractivité des investissements agricoles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400" dirty="0" smtClean="0">
                <a:solidFill>
                  <a:schemeClr val="bg2">
                    <a:lumMod val="10000"/>
                  </a:schemeClr>
                </a:solidFill>
              </a:rPr>
              <a:t>Le renforcement de l’</a:t>
            </a:r>
            <a:r>
              <a:rPr lang="fr-FR" sz="1400" b="1" dirty="0" smtClean="0">
                <a:solidFill>
                  <a:schemeClr val="bg2">
                    <a:lumMod val="10000"/>
                  </a:schemeClr>
                </a:solidFill>
              </a:rPr>
              <a:t>employabilité (notamment les jeunes issus du milieu rural)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400" dirty="0" smtClean="0">
                <a:solidFill>
                  <a:schemeClr val="bg2">
                    <a:lumMod val="10000"/>
                  </a:schemeClr>
                </a:solidFill>
              </a:rPr>
              <a:t>La contribution à l’</a:t>
            </a:r>
            <a:r>
              <a:rPr lang="fr-FR" sz="1400" b="1" dirty="0" smtClean="0">
                <a:solidFill>
                  <a:schemeClr val="bg2">
                    <a:lumMod val="10000"/>
                  </a:schemeClr>
                </a:solidFill>
              </a:rPr>
              <a:t>effort national visant à réduire la dépendance  énergétique du pays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fr-FR" sz="1400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11560" y="5157192"/>
            <a:ext cx="8280920" cy="14773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fr-FR" dirty="0" smtClean="0"/>
              <a:t> Étude sur l’impact socio-économique en matière de création d’emploi local via les ER et l’EE dans les secteurs AGR/IAA</a:t>
            </a:r>
          </a:p>
          <a:p>
            <a:pPr lvl="0">
              <a:buFont typeface="Wingdings" pitchFamily="2" charset="2"/>
              <a:buChar char="v"/>
            </a:pPr>
            <a:endParaRPr lang="fr-FR" dirty="0" smtClean="0"/>
          </a:p>
          <a:p>
            <a:pPr lvl="0">
              <a:buFont typeface="Wingdings" pitchFamily="2" charset="2"/>
              <a:buChar char="v"/>
            </a:pPr>
            <a:r>
              <a:rPr lang="fr-FR" dirty="0" smtClean="0"/>
              <a:t> Etude sur les opportunités du Photovoltaïque dans les Secteurs AGR/ IAA</a:t>
            </a:r>
          </a:p>
          <a:p>
            <a:pPr>
              <a:buFont typeface="Wingdings" pitchFamily="2" charset="2"/>
              <a:buChar char="v"/>
            </a:pPr>
            <a:endParaRPr lang="fr-FR" dirty="0"/>
          </a:p>
        </p:txBody>
      </p:sp>
      <p:sp>
        <p:nvSpPr>
          <p:cNvPr id="13" name="Flèche vers le bas 12"/>
          <p:cNvSpPr/>
          <p:nvPr/>
        </p:nvSpPr>
        <p:spPr>
          <a:xfrm>
            <a:off x="3995936" y="4725144"/>
            <a:ext cx="144016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467544" y="1556792"/>
            <a:ext cx="7992888" cy="576064"/>
          </a:xfrm>
          <a:prstGeom prst="roundRect">
            <a:avLst/>
          </a:prstGeom>
          <a:solidFill>
            <a:srgbClr val="00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Valorisation des résultats des études ? </a:t>
            </a:r>
            <a:endParaRPr lang="fr-FR" sz="2400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758952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solidFill>
                  <a:schemeClr val="tx2">
                    <a:lumMod val="50000"/>
                  </a:schemeClr>
                </a:solidFill>
              </a:rPr>
              <a:t>Contexte de la mission</a:t>
            </a:r>
            <a:endParaRPr lang="fr-FR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3131840" y="2492896"/>
            <a:ext cx="2592288" cy="7920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fr-FR" sz="2000" dirty="0" smtClean="0"/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solidFill>
                  <a:schemeClr val="bg2">
                    <a:lumMod val="10000"/>
                  </a:schemeClr>
                </a:solidFill>
              </a:rPr>
              <a:t>Concrétisation</a:t>
            </a:r>
            <a:endParaRPr lang="fr-FR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fr-FR" sz="2000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187624" y="3501008"/>
            <a:ext cx="7416824" cy="28623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  <a:buFont typeface="Wingdings" pitchFamily="2" charset="2"/>
              <a:buChar char="q"/>
            </a:pPr>
            <a:r>
              <a:rPr lang="fr-FR" dirty="0" smtClean="0"/>
              <a:t> Plan d’action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q"/>
            </a:pPr>
            <a:r>
              <a:rPr lang="fr-FR" dirty="0" smtClean="0"/>
              <a:t>Structure de pilotage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q"/>
            </a:pPr>
            <a:r>
              <a:rPr lang="fr-FR" dirty="0" smtClean="0"/>
              <a:t>Communication et sensibilisation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q"/>
            </a:pPr>
            <a:r>
              <a:rPr lang="fr-FR" dirty="0" smtClean="0"/>
              <a:t>Renforcement des capacités locales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q"/>
            </a:pPr>
            <a:r>
              <a:rPr lang="fr-FR" dirty="0" smtClean="0"/>
              <a:t>Projets pilotes, Matériel pédagogique et Accompagnement technique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323528" y="3284984"/>
            <a:ext cx="8640960" cy="3384376"/>
          </a:xfrm>
          <a:prstGeom prst="ellipse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7164288" y="3645024"/>
            <a:ext cx="1649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accent1">
                    <a:lumMod val="50000"/>
                  </a:schemeClr>
                </a:solidFill>
              </a:rPr>
              <a:t>Mission</a:t>
            </a:r>
            <a:endParaRPr lang="fr-FR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758952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solidFill>
                  <a:schemeClr val="tx2">
                    <a:lumMod val="50000"/>
                  </a:schemeClr>
                </a:solidFill>
              </a:rPr>
              <a:t>Contexte de la mission</a:t>
            </a:r>
            <a:endParaRPr lang="fr-FR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98296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fr-FR" sz="2400" dirty="0" smtClean="0"/>
              <a:t>Le secteurs agricole et agroalimentaire (AGR/IAA) est confronté à des défis importants : </a:t>
            </a:r>
            <a:r>
              <a:rPr lang="fr-FR" sz="2200" dirty="0" smtClean="0"/>
              <a:t>Faible productivité, grande fragmentation des exploitations, manque des ressources financières, poids de la facture énergétique, difficultés d’accès au financement, pénurie des ressources naturelles (eau) ….</a:t>
            </a:r>
            <a:endParaRPr lang="fr-FR" sz="2400" dirty="0" smtClean="0"/>
          </a:p>
          <a:p>
            <a:pPr lvl="0" algn="just">
              <a:lnSpc>
                <a:spcPct val="150000"/>
              </a:lnSpc>
            </a:pPr>
            <a:r>
              <a:rPr lang="fr-FR" sz="2400" dirty="0" smtClean="0"/>
              <a:t>Amélioration de la compétitivité du secteur:  parmi ses éléments clés: </a:t>
            </a:r>
            <a:r>
              <a:rPr lang="fr-FR" sz="2400" dirty="0" smtClean="0">
                <a:solidFill>
                  <a:srgbClr val="0033CC"/>
                </a:solidFill>
              </a:rPr>
              <a:t>Maîtrise de l’usage de l’eau et de l’énergie </a:t>
            </a:r>
            <a:r>
              <a:rPr lang="fr-FR" sz="3200" dirty="0" smtClean="0">
                <a:solidFill>
                  <a:srgbClr val="C00000"/>
                </a:solidFill>
              </a:rPr>
              <a:t>+</a:t>
            </a: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006699"/>
                </a:solidFill>
              </a:rPr>
              <a:t>Qualification des ressources humaines</a:t>
            </a:r>
            <a:r>
              <a:rPr lang="fr-FR" sz="2400" dirty="0" smtClean="0"/>
              <a:t>.</a:t>
            </a: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algn="just"/>
            <a:endParaRPr lang="fr-FR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758952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solidFill>
                  <a:schemeClr val="tx2">
                    <a:lumMod val="50000"/>
                  </a:schemeClr>
                </a:solidFill>
              </a:rPr>
              <a:t>Objectifs de la mission</a:t>
            </a:r>
            <a:endParaRPr lang="fr-FR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b="1" dirty="0" smtClean="0"/>
              <a:t>Plan d’action &amp; Structure de pilotage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90728" cy="49982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fr-FR" sz="2200" b="1" dirty="0" smtClean="0">
              <a:solidFill>
                <a:srgbClr val="006699"/>
              </a:solidFill>
            </a:endParaRPr>
          </a:p>
          <a:p>
            <a:pPr>
              <a:buFont typeface="Wingdings" pitchFamily="2" charset="2"/>
              <a:buChar char="Ø"/>
            </a:pPr>
            <a:endParaRPr lang="fr-FR" sz="2200" b="1" dirty="0" smtClean="0">
              <a:solidFill>
                <a:srgbClr val="006699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2200" b="1" dirty="0" smtClean="0">
                <a:solidFill>
                  <a:srgbClr val="006699"/>
                </a:solidFill>
              </a:rPr>
              <a:t>Plan d’action: </a:t>
            </a:r>
          </a:p>
          <a:p>
            <a:pPr lvl="1">
              <a:buFont typeface="Wingdings" pitchFamily="2" charset="2"/>
              <a:buChar char="Ø"/>
            </a:pPr>
            <a:endParaRPr lang="fr-FR" dirty="0" smtClean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Analyse de la proposition existante du plan d’action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Finalisation du plan d’action, en collaboration avec l’APIA et l’ANME 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Projets similaires à l’internationale (expérience de la GFA)</a:t>
            </a:r>
            <a:endParaRPr lang="fr-FR" sz="15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endParaRPr lang="fr-F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1552</TotalTime>
  <Words>930</Words>
  <Application>Microsoft Office PowerPoint</Application>
  <PresentationFormat>Affichage à l'écran (4:3)</PresentationFormat>
  <Paragraphs>135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Civil</vt:lpstr>
      <vt:lpstr>Plan d’action pour la promotion des ER/EE avec un fort impact emploi dans le secteur AGR/IAA   </vt:lpstr>
      <vt:lpstr>Plan</vt:lpstr>
      <vt:lpstr>Contexte de la mission</vt:lpstr>
      <vt:lpstr>Contexte de la mission</vt:lpstr>
      <vt:lpstr>Contexte de la mission</vt:lpstr>
      <vt:lpstr>Contexte de la mission</vt:lpstr>
      <vt:lpstr>Contexte de la mission</vt:lpstr>
      <vt:lpstr>Objectifs de la mission</vt:lpstr>
      <vt:lpstr>Plan d’action &amp; Structure de pilotage</vt:lpstr>
      <vt:lpstr>Plan d’action &amp; Structure de pilotage</vt:lpstr>
      <vt:lpstr>Plan d’action &amp; Structure de pilotage</vt:lpstr>
      <vt:lpstr>Communication &amp; sensibilisation</vt:lpstr>
      <vt:lpstr>FORMATION</vt:lpstr>
      <vt:lpstr>Projets pilotes</vt:lpstr>
      <vt:lpstr>Livrables</vt:lpstr>
      <vt:lpstr>Planning</vt:lpstr>
      <vt:lpstr>Equipe d’experts</vt:lpstr>
      <vt:lpstr>Diapositive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ASUS</dc:creator>
  <cp:lastModifiedBy>ASUS</cp:lastModifiedBy>
  <cp:revision>27</cp:revision>
  <dcterms:created xsi:type="dcterms:W3CDTF">2016-10-02T10:48:44Z</dcterms:created>
  <dcterms:modified xsi:type="dcterms:W3CDTF">2017-01-18T11:31:59Z</dcterms:modified>
</cp:coreProperties>
</file>